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709" r:id="rId1"/>
  </p:sldMasterIdLst>
  <p:notesMasterIdLst>
    <p:notesMasterId r:id="rId20"/>
  </p:notesMasterIdLst>
  <p:handoutMasterIdLst>
    <p:handoutMasterId r:id="rId21"/>
  </p:handoutMasterIdLst>
  <p:sldIdLst>
    <p:sldId id="672" r:id="rId2"/>
    <p:sldId id="673" r:id="rId3"/>
    <p:sldId id="791" r:id="rId4"/>
    <p:sldId id="792" r:id="rId5"/>
    <p:sldId id="796" r:id="rId6"/>
    <p:sldId id="797" r:id="rId7"/>
    <p:sldId id="794" r:id="rId8"/>
    <p:sldId id="798" r:id="rId9"/>
    <p:sldId id="799" r:id="rId10"/>
    <p:sldId id="800" r:id="rId11"/>
    <p:sldId id="801" r:id="rId12"/>
    <p:sldId id="803" r:id="rId13"/>
    <p:sldId id="807" r:id="rId14"/>
    <p:sldId id="805" r:id="rId15"/>
    <p:sldId id="802" r:id="rId16"/>
    <p:sldId id="804" r:id="rId17"/>
    <p:sldId id="779" r:id="rId18"/>
    <p:sldId id="737" r:id="rId19"/>
  </p:sldIdLst>
  <p:sldSz cx="9144000" cy="6858000" type="screen4x3"/>
  <p:notesSz cx="9144000" cy="6858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3310"/>
    <a:srgbClr val="6C4040"/>
    <a:srgbClr val="6699FF"/>
    <a:srgbClr val="FFFFFF"/>
    <a:srgbClr val="336600"/>
    <a:srgbClr val="9BFFFF"/>
    <a:srgbClr val="333399"/>
    <a:srgbClr val="97A22E"/>
    <a:srgbClr val="735D72"/>
    <a:srgbClr val="6A66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0948" autoAdjust="0"/>
    <p:restoredTop sz="99383" autoAdjust="0"/>
  </p:normalViewPr>
  <p:slideViewPr>
    <p:cSldViewPr>
      <p:cViewPr>
        <p:scale>
          <a:sx n="125" d="100"/>
          <a:sy n="125" d="100"/>
        </p:scale>
        <p:origin x="-114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2"/>
    </p:cViewPr>
  </p:sorterViewPr>
  <p:notesViewPr>
    <p:cSldViewPr>
      <p:cViewPr varScale="1">
        <p:scale>
          <a:sx n="100" d="100"/>
          <a:sy n="100" d="100"/>
        </p:scale>
        <p:origin x="-108" y="-360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13FA3245-C637-486E-A3B2-B56F81823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0229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0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00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0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22FAFAB7-FB89-4EDB-B02D-23DE86DC2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32724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6090D-1CA8-49CF-8D2A-4B17F4F32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6239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34D89-21E7-483A-91FA-3D84584D2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237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02BCA-E88B-45E3-8115-C5F9A92FB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4023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52AB8-22FC-4B66-BFF8-93721468B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6021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A62EC-D1CE-4263-86B5-FB93E61EC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6431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4D138-7E4D-4ADF-A841-139E01458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2682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32B8-F071-4DBA-876A-281586A20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804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0864F-37D0-47C3-8D9B-167B63965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863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04904-B905-4D69-BFDA-CE7027352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494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D4E9A-D0E7-477C-9D33-221B0F0C9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374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4336E-5E41-4331-A456-92C234E2C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8683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1079E-5DD7-4507-AC86-126E6E372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3142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53B2F-ED1A-4439-9B56-8F1D4A2C4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39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BE137-B1E2-4B11-B043-A7A6FDA22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453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317D5-9DC5-4178-81BD-5C01AC063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312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BB510982-4B03-4856-A18F-B88265DBC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36164" y="3933056"/>
            <a:ext cx="846499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>
              <a:defRPr/>
            </a:pPr>
            <a:endParaRPr lang="ru-RU" sz="24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just">
              <a:defRPr/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 этап: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проведение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теоретических и экспериментальных исследований, разработка алгоритмов,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методов (п.п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. 3.1.1-3.1.5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ТТЗ),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создание фрагмента макета ПАК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«Наставник» в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рамках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п. 3.1.6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ТТЗ,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разработка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промежуточного научно-технического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отчета.</a:t>
            </a:r>
            <a:endParaRPr lang="ru-RU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l">
              <a:defRPr/>
            </a:pPr>
            <a:endParaRPr lang="ru-RU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just">
              <a:defRPr/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Срок проведения: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1 апреля 2013 г. - 15 декабря 2013 г.</a:t>
            </a: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just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548680"/>
            <a:ext cx="91440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Научно-исследовательская работа</a:t>
            </a:r>
          </a:p>
          <a:p>
            <a:pPr algn="ctr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«</a:t>
            </a:r>
            <a:r>
              <a:rPr lang="ru-RU" sz="2400" b="1" dirty="0" smtClean="0"/>
              <a:t>Исследование возможности разработки комплексной автоматизированной системы сбора </a:t>
            </a:r>
            <a:r>
              <a:rPr lang="ru-RU" sz="2400" b="1" dirty="0" smtClean="0"/>
              <a:t>информации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»</a:t>
            </a: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Шифр 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«Наставник»</a:t>
            </a: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332656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Открытый контур макета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ПАК «Наставник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» доверенного внешнего узла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76456" y="0"/>
            <a:ext cx="46754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10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Модель взаимодействия различных специальных программных средств 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79512" y="1340768"/>
          <a:ext cx="8825031" cy="4536504"/>
        </p:xfrm>
        <a:graphic>
          <a:graphicData uri="http://schemas.openxmlformats.org/presentationml/2006/ole">
            <p:oleObj spid="_x0000_s6145" name="Visio" r:id="rId4" imgW="14824853" imgH="7606951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480663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Открытый контур макета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ПАК «Наставник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» внешнего узла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11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Модель взаимодействия различных специальных программных средств 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827583" y="1268760"/>
          <a:ext cx="7254983" cy="5184576"/>
        </p:xfrm>
        <a:graphic>
          <a:graphicData uri="http://schemas.openxmlformats.org/presentationml/2006/ole">
            <p:oleObj spid="_x0000_s4097" name="Visio" r:id="rId4" imgW="10387298" imgH="742692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76456" y="0"/>
            <a:ext cx="46754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12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07504" y="1052736"/>
            <a:ext cx="89289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indent="361950" algn="just">
              <a:spcAft>
                <a:spcPts val="600"/>
              </a:spcAft>
            </a:pPr>
            <a:r>
              <a:rPr lang="ru-RU" sz="1800" b="1" dirty="0" smtClean="0"/>
              <a:t>В  </a:t>
            </a:r>
            <a:r>
              <a:rPr lang="ru-RU" sz="1800" b="1" dirty="0" smtClean="0"/>
              <a:t>соответствии с требованиями п. 3.1.4 ТТЗ, разработаны требуемые методы автоматизированной обработки специальной </a:t>
            </a:r>
            <a:r>
              <a:rPr lang="ru-RU" sz="1800" b="1" dirty="0" smtClean="0"/>
              <a:t>информации.  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3666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Методы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автоматизированной обработки специальной информации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Основные результаты 1 этапа НИР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19307234"/>
              </p:ext>
            </p:extLst>
          </p:nvPr>
        </p:nvGraphicFramePr>
        <p:xfrm>
          <a:off x="395536" y="1739984"/>
          <a:ext cx="8352928" cy="4724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416824"/>
                <a:gridCol w="936104"/>
              </a:tblGrid>
              <a:tr h="464880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8A3310"/>
                          </a:solidFill>
                          <a:latin typeface="+mn-lt"/>
                          <a:ea typeface="+mn-ea"/>
                          <a:cs typeface="+mn-cs"/>
                        </a:rPr>
                        <a:t>Метод</a:t>
                      </a:r>
                      <a:endParaRPr lang="ru-RU" sz="1600" b="1" kern="1200" dirty="0" smtClean="0">
                        <a:solidFill>
                          <a:srgbClr val="8A331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8A3310"/>
                          </a:solidFill>
                        </a:rPr>
                        <a:t>Реализация</a:t>
                      </a:r>
                      <a:endParaRPr lang="ru-RU" sz="160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0521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1.  Методы автоматизированного выделения учетных данных из файлов в формате ЕУФ (логин и пароль /</a:t>
                      </a:r>
                      <a:r>
                        <a:rPr lang="en-US" sz="1400" dirty="0" smtClean="0"/>
                        <a:t>HTTP cookies)</a:t>
                      </a:r>
                      <a:r>
                        <a:rPr lang="ru-RU" sz="140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</a:tr>
              <a:tr h="50521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2.</a:t>
                      </a:r>
                      <a:r>
                        <a:rPr lang="ru-RU" sz="1400" dirty="0" smtClean="0"/>
                        <a:t> Метод автоматизированной регистрации учетных данных адресов электронной почты в ОПО и СПС макета для организации сбора и просмотра СИ.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</a:tr>
              <a:tr h="50521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3. Метод автоматизированного определения авторизационных параметров HTTP </a:t>
                      </a:r>
                      <a:r>
                        <a:rPr lang="ru-RU" sz="1400" dirty="0" err="1" smtClean="0"/>
                        <a:t>cookies</a:t>
                      </a:r>
                      <a:r>
                        <a:rPr lang="ru-RU" sz="1400" dirty="0" smtClean="0"/>
                        <a:t> систем электронной почты.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-</a:t>
                      </a:r>
                      <a:endParaRPr lang="ru-RU" sz="1400" dirty="0" smtClean="0"/>
                    </a:p>
                  </a:txBody>
                  <a:tcPr/>
                </a:tc>
              </a:tr>
              <a:tr h="5052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4. Методы автоматизированного определения и настройки конфигурационных параметров систем электронной почты.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+/-</a:t>
                      </a:r>
                      <a:endParaRPr lang="ru-RU" sz="1400" dirty="0"/>
                    </a:p>
                  </a:txBody>
                  <a:tcPr/>
                </a:tc>
              </a:tr>
              <a:tr h="5052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5. Методы автоматизированного шифрования технологической и специальной информации для организации межконтурного обмена.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+/-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</a:txBody>
                  <a:tcPr/>
                </a:tc>
              </a:tr>
              <a:tr h="50521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r>
                        <a:rPr lang="ru-RU" sz="1400" dirty="0" smtClean="0"/>
                        <a:t>.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Метод автоматизированного взаимодействия с комплексом Заказчика для настройки сетевых параметров правил сбора СИ.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-</a:t>
                      </a:r>
                      <a:endParaRPr lang="ru-RU" sz="1400" dirty="0"/>
                    </a:p>
                  </a:txBody>
                  <a:tcPr/>
                </a:tc>
              </a:tr>
              <a:tr h="505217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300"/>
                        </a:spcAft>
                      </a:pPr>
                      <a:r>
                        <a:rPr lang="ru-RU" sz="1400" dirty="0" smtClean="0"/>
                        <a:t>7. Метод автоматизированной корректировки классификационных признаков учетных данных, полученных из файлов в формате ЕУФ.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</a:txBody>
                  <a:tcPr/>
                </a:tc>
              </a:tr>
              <a:tr h="4853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8. Метод  автоматизированного создания и дополнения задач управления на основе мониторинга поступления технологической и специальной информации.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+/-</a:t>
                      </a:r>
                      <a:endParaRPr lang="ru-RU" sz="14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76456" y="0"/>
            <a:ext cx="46754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13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07504" y="764704"/>
            <a:ext cx="892899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361950" algn="just">
              <a:spcAft>
                <a:spcPts val="600"/>
              </a:spcAft>
            </a:pPr>
            <a:r>
              <a:rPr lang="ru-RU" sz="1800" b="1" dirty="0" smtClean="0"/>
              <a:t>В соответствии с требованиями п. 3.1.5 ТТЗ выполнено исследование возможности сквозной автоматизации процессов мониторинга, добычи и обработки специальной информации</a:t>
            </a:r>
            <a:r>
              <a:rPr lang="ru-RU" sz="1800" b="1" dirty="0" smtClean="0"/>
              <a:t>.  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3666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озможности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сквозной автоматизации процессов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Основные результаты 1 этапа НИР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19307234"/>
              </p:ext>
            </p:extLst>
          </p:nvPr>
        </p:nvGraphicFramePr>
        <p:xfrm>
          <a:off x="395536" y="1700808"/>
          <a:ext cx="8352928" cy="4899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384376"/>
                <a:gridCol w="4968552"/>
              </a:tblGrid>
              <a:tr h="464880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8A3310"/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Направления исследования</a:t>
                      </a:r>
                      <a:endParaRPr lang="ru-RU" sz="1600" b="1" kern="1200" dirty="0" smtClean="0">
                        <a:solidFill>
                          <a:srgbClr val="8A331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8A3310"/>
                          </a:solidFill>
                        </a:rPr>
                        <a:t>Результаты</a:t>
                      </a:r>
                      <a:endParaRPr lang="ru-RU" sz="160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05217">
                <a:tc>
                  <a:txBody>
                    <a:bodyPr/>
                    <a:lstStyle/>
                    <a:p>
                      <a:pPr lvl="0" indent="358775" algn="just">
                        <a:spcAft>
                          <a:spcPts val="600"/>
                        </a:spcAft>
                        <a:buAutoNum type="arabicPeriod"/>
                      </a:pPr>
                      <a:r>
                        <a:rPr lang="ru-RU" sz="1300" dirty="0" smtClean="0"/>
                        <a:t>Определена степень сквозной автоматизации рассматриваемых процессов на основе анализа участия операторов в реализации процедур обработки специальной информации, выполняемых на различных этапах технологии.</a:t>
                      </a:r>
                      <a:endParaRPr lang="ru-RU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dirty="0" smtClean="0"/>
                        <a:t>Выявлены</a:t>
                      </a:r>
                      <a:r>
                        <a:rPr lang="ru-RU" sz="1300" baseline="0" dirty="0" smtClean="0"/>
                        <a:t> </a:t>
                      </a:r>
                      <a:r>
                        <a:rPr lang="ru-RU" sz="1300" dirty="0" smtClean="0"/>
                        <a:t>процедуры которые</a:t>
                      </a:r>
                      <a:r>
                        <a:rPr lang="ru-RU" sz="1300" baseline="0" dirty="0" smtClean="0"/>
                        <a:t> могут быть реализованы автоматически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baseline="0" dirty="0" smtClean="0"/>
                        <a:t>Выявлены процедуры, которые не могут быть реализованы без участия оператора.</a:t>
                      </a:r>
                    </a:p>
                  </a:txBody>
                  <a:tcPr/>
                </a:tc>
              </a:tr>
              <a:tr h="50521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2.</a:t>
                      </a:r>
                      <a:r>
                        <a:rPr lang="ru-RU" sz="1300" dirty="0" smtClean="0"/>
                        <a:t> Выявлены ограничения сквозной автоматизации рассматриваемых процессов, обуславливающие </a:t>
                      </a:r>
                      <a:r>
                        <a:rPr lang="ru-RU" sz="1300" baseline="0" dirty="0" smtClean="0"/>
                        <a:t>участие оператора.</a:t>
                      </a:r>
                      <a:endParaRPr lang="ru-RU" sz="1300" dirty="0" smtClean="0"/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Необходимость выполнения межконтурного обмена технологической и специальной информацией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Необходимость принятия решений при выполнении различных процедур.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Необходимость выполнения различных настроек на основе принятых пользователем решений (настройка признаков отбора учетных данных, настройка правил сбора СИ для выбранных УД и т.п.);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Необходимость координации поставщиков при выявлении несоответствий поставляемой ТИ в формате ЕУФ заданным требованиям и т.п.</a:t>
                      </a:r>
                      <a:endParaRPr lang="ru-RU" sz="13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0521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3. Предложен подход к преодолению ограничений сквозной автоматизации рассматриваемых процессов.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 Управления выполнением процедур обработки специальной информации, выполняемых с участием операторов с помощью ОПО управления задачами (</a:t>
                      </a:r>
                      <a:r>
                        <a:rPr lang="ru-RU" sz="1300" dirty="0" err="1" smtClean="0"/>
                        <a:t>Atlassian</a:t>
                      </a:r>
                      <a:r>
                        <a:rPr lang="ru-RU" sz="1300" dirty="0" smtClean="0"/>
                        <a:t> JIRA)</a:t>
                      </a:r>
                      <a:endParaRPr lang="ru-RU" sz="13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76456" y="0"/>
            <a:ext cx="46754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251520" y="980728"/>
            <a:ext cx="8640960" cy="604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indent="361950" algn="just">
              <a:spcAft>
                <a:spcPts val="600"/>
              </a:spcAft>
            </a:pPr>
            <a:r>
              <a:rPr lang="ru-RU" sz="1800" b="1" dirty="0" smtClean="0"/>
              <a:t>В  </a:t>
            </a:r>
            <a:r>
              <a:rPr lang="ru-RU" sz="1800" b="1" dirty="0" smtClean="0"/>
              <a:t>соответствии с требованиями п. </a:t>
            </a:r>
            <a:r>
              <a:rPr lang="ru-RU" sz="1800" b="1" dirty="0" smtClean="0"/>
              <a:t>5 </a:t>
            </a:r>
            <a:r>
              <a:rPr lang="ru-RU" sz="1800" b="1" dirty="0" smtClean="0"/>
              <a:t>ТТЗ, </a:t>
            </a:r>
            <a:r>
              <a:rPr lang="ru-RU" sz="1800" b="1" dirty="0" smtClean="0"/>
              <a:t>разработан фрагмент  </a:t>
            </a:r>
            <a:r>
              <a:rPr lang="ru-RU" sz="1800" b="1" dirty="0" smtClean="0"/>
              <a:t>макета ПАК «Наставник</a:t>
            </a:r>
            <a:r>
              <a:rPr lang="ru-RU" sz="1800" b="1" dirty="0" smtClean="0"/>
              <a:t>».</a:t>
            </a:r>
          </a:p>
          <a:p>
            <a:pPr lvl="0" indent="358775" algn="just">
              <a:spcAft>
                <a:spcPts val="1200"/>
              </a:spcAft>
            </a:pPr>
            <a:r>
              <a:rPr lang="ru-RU" sz="1800" dirty="0" smtClean="0"/>
              <a:t>1. Разработана </a:t>
            </a:r>
            <a:r>
              <a:rPr lang="ru-RU" sz="1800" dirty="0" smtClean="0"/>
              <a:t>системная модель данных макета ПАК «Наставник», описывающая состав и структуры данных в </a:t>
            </a:r>
            <a:r>
              <a:rPr lang="ru-RU" sz="1800" dirty="0" err="1" smtClean="0"/>
              <a:t>нереляционном</a:t>
            </a:r>
            <a:r>
              <a:rPr lang="ru-RU" sz="1800" dirty="0" smtClean="0"/>
              <a:t> хранилище технической информации макета </a:t>
            </a:r>
            <a:r>
              <a:rPr lang="ru-RU" sz="1800" dirty="0" smtClean="0"/>
              <a:t>ПАК;</a:t>
            </a:r>
            <a:endParaRPr lang="ru-RU" sz="1800" dirty="0" smtClean="0"/>
          </a:p>
          <a:p>
            <a:pPr lvl="0" indent="358775" algn="just">
              <a:spcAft>
                <a:spcPts val="1200"/>
              </a:spcAft>
            </a:pPr>
            <a:r>
              <a:rPr lang="ru-RU" sz="1800" dirty="0" smtClean="0"/>
              <a:t>2. Определена </a:t>
            </a:r>
            <a:r>
              <a:rPr lang="ru-RU" sz="1800" dirty="0" smtClean="0"/>
              <a:t>функциональная структура фрагмента макета ПАК «Наставник», обеспечивающего демонстрацию технических решений в части автоматизации основных процессов обработки специальной информации на различных этапах (мониторинг, сбор, первичный анализ, реализация, корректировка, координация).</a:t>
            </a:r>
          </a:p>
          <a:p>
            <a:pPr lvl="0" indent="358775" algn="just">
              <a:spcAft>
                <a:spcPts val="1200"/>
              </a:spcAft>
            </a:pPr>
            <a:r>
              <a:rPr lang="ru-RU" sz="1800" dirty="0" smtClean="0"/>
              <a:t>3. На </a:t>
            </a:r>
            <a:r>
              <a:rPr lang="ru-RU" sz="1800" dirty="0" smtClean="0"/>
              <a:t>основе предложенной системной модели данных и в соответствии с выбранной функциональной структурой выполнены техническое проектирование, разработка и конфигурирование фрагмента макета ПАК «Наставник», соответствующего основным функциональным требованиям ТТЗ и демонстрирующего результаты работ, предусмотренных п.п. 3.1.1 – 3.1.5 ТТЗ.</a:t>
            </a:r>
          </a:p>
          <a:p>
            <a:pPr indent="361950" algn="just">
              <a:spcAft>
                <a:spcPts val="600"/>
              </a:spcAft>
            </a:pPr>
            <a:endParaRPr lang="ru-RU" sz="1800" b="1" dirty="0" smtClean="0"/>
          </a:p>
          <a:p>
            <a:pPr indent="361950" algn="just">
              <a:spcAft>
                <a:spcPts val="600"/>
              </a:spcAft>
            </a:pPr>
            <a:endParaRPr lang="ru-RU" sz="1800" b="1" dirty="0" smtClean="0"/>
          </a:p>
          <a:p>
            <a:pPr indent="361950" algn="just">
              <a:spcAft>
                <a:spcPts val="600"/>
              </a:spcAft>
            </a:pPr>
            <a:endParaRPr lang="ru-RU" sz="1800" b="1" dirty="0" smtClean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3666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Фрагмент 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макета ПАК «Наставник»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Основные результаты 1 этапа НИР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76456" y="0"/>
            <a:ext cx="46754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15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3666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Закрытый контур фрагмента 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макета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/>
            </a:r>
            <a:b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ПАК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«Наставник»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Фрагмент  макета ПАК «Наставник»</a:t>
            </a: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6321" name="Object 1"/>
          <p:cNvGraphicFramePr>
            <a:graphicFrameLocks noChangeAspect="1"/>
          </p:cNvGraphicFramePr>
          <p:nvPr/>
        </p:nvGraphicFramePr>
        <p:xfrm>
          <a:off x="735244" y="1055738"/>
          <a:ext cx="7509164" cy="5541613"/>
        </p:xfrm>
        <a:graphic>
          <a:graphicData uri="http://schemas.openxmlformats.org/presentationml/2006/ole">
            <p:oleObj spid="_x0000_s56321" name="Visio" r:id="rId4" imgW="19212901" imgH="1517639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76456" y="0"/>
            <a:ext cx="46754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16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3666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Открытый контур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фрагмента  макета </a:t>
            </a:r>
            <a:b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ПАК «Наставник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» доверенного внешнего узла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Фрагмент  макета ПАК «Наставник»</a:t>
            </a:r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225" name="Object 1"/>
          <p:cNvGraphicFramePr>
            <a:graphicFrameLocks noChangeAspect="1"/>
          </p:cNvGraphicFramePr>
          <p:nvPr/>
        </p:nvGraphicFramePr>
        <p:xfrm>
          <a:off x="259392" y="1412776"/>
          <a:ext cx="8684952" cy="4464496"/>
        </p:xfrm>
        <a:graphic>
          <a:graphicData uri="http://schemas.openxmlformats.org/presentationml/2006/ole">
            <p:oleObj spid="_x0000_s52225" name="Visio" r:id="rId4" imgW="14824853" imgH="7606951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552671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Перспективные направления дальнейших </a:t>
            </a:r>
          </a:p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работ на </a:t>
            </a:r>
            <a:r>
              <a:rPr lang="en-US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II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этапе НИР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17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1412776"/>
            <a:ext cx="76328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200" dirty="0" smtClean="0"/>
          </a:p>
          <a:p>
            <a:pPr indent="449263" algn="just">
              <a:spcAft>
                <a:spcPts val="600"/>
              </a:spcAft>
              <a:buAutoNum type="arabicPeriod"/>
            </a:pPr>
            <a:r>
              <a:rPr lang="ru-RU" sz="2000" dirty="0" smtClean="0"/>
              <a:t>Уточнение и реализаци</a:t>
            </a:r>
            <a:r>
              <a:rPr lang="ru-RU" sz="2000" dirty="0" smtClean="0"/>
              <a:t>я процедур и маршрутов обработки специальной информации.</a:t>
            </a:r>
          </a:p>
          <a:p>
            <a:pPr indent="449263" algn="just">
              <a:spcAft>
                <a:spcPts val="600"/>
              </a:spcAft>
              <a:buAutoNum type="arabicPeriod"/>
            </a:pPr>
            <a:r>
              <a:rPr lang="ru-RU" sz="2000" dirty="0" smtClean="0"/>
              <a:t>Уточнение и реализация методов автоматизированной обработки информации</a:t>
            </a:r>
            <a:r>
              <a:rPr lang="ru-RU" sz="2000" dirty="0" smtClean="0"/>
              <a:t>.</a:t>
            </a:r>
          </a:p>
          <a:p>
            <a:pPr indent="449263" algn="just">
              <a:spcAft>
                <a:spcPts val="600"/>
              </a:spcAft>
              <a:buAutoNum type="arabicPeriod"/>
            </a:pPr>
            <a:r>
              <a:rPr lang="ru-RU" sz="2000" dirty="0" smtClean="0"/>
              <a:t>Уточнение состава и настройка задач управления ОПО </a:t>
            </a:r>
            <a:r>
              <a:rPr lang="en-US" sz="2000" dirty="0" err="1" smtClean="0"/>
              <a:t>Atlassian</a:t>
            </a:r>
            <a:r>
              <a:rPr lang="en-US" sz="2000" dirty="0" smtClean="0"/>
              <a:t> JIRA.</a:t>
            </a:r>
            <a:endParaRPr lang="ru-RU" sz="2000" dirty="0" smtClean="0"/>
          </a:p>
          <a:p>
            <a:pPr indent="449263" algn="just">
              <a:spcAft>
                <a:spcPts val="600"/>
              </a:spcAft>
              <a:buAutoNum type="arabicPeriod"/>
            </a:pPr>
            <a:r>
              <a:rPr lang="ru-RU" sz="2000" dirty="0" smtClean="0"/>
              <a:t>Создание</a:t>
            </a:r>
            <a:r>
              <a:rPr lang="ru-RU" sz="2000" dirty="0" smtClean="0"/>
              <a:t>, доработка и конфигурирование функциональных компонентов макета </a:t>
            </a:r>
            <a:r>
              <a:rPr lang="ru-RU" sz="2000" dirty="0" smtClean="0"/>
              <a:t>ПАК.</a:t>
            </a:r>
            <a:endParaRPr lang="ru-RU" sz="2000" dirty="0" smtClean="0"/>
          </a:p>
          <a:p>
            <a:pPr algn="just">
              <a:buFont typeface="Wingdings" pitchFamily="2" charset="2"/>
              <a:buChar char="Ø"/>
            </a:pP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395288" y="2276475"/>
            <a:ext cx="8353425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Демонстрация СПС фрагмента макета ПАК </a:t>
            </a:r>
            <a:r>
              <a:rPr lang="ru-RU" sz="36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«Наставник»</a:t>
            </a:r>
            <a:endParaRPr lang="ru-RU" sz="36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18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260648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Цель и задачи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НИР «Наставник»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764704"/>
            <a:ext cx="864096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Цель: </a:t>
            </a:r>
            <a:r>
              <a:rPr lang="ru-RU" sz="2000" dirty="0" smtClean="0"/>
              <a:t>Исследование возможности разработки комплексной автоматизированной системы сбора информации специальными методами и средствами.</a:t>
            </a:r>
            <a:endParaRPr lang="ru-RU" sz="2000" dirty="0" smtClean="0"/>
          </a:p>
          <a:p>
            <a:pPr marL="457200" lvl="0" indent="-457200" algn="just"/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Задачи:</a:t>
            </a:r>
            <a:endParaRPr lang="ru-RU" sz="20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indent="449263" algn="just">
              <a:spcAft>
                <a:spcPts val="600"/>
              </a:spcAft>
            </a:pPr>
            <a:r>
              <a:rPr lang="ru-RU" sz="1800" dirty="0" smtClean="0"/>
              <a:t>Исследование </a:t>
            </a:r>
            <a:r>
              <a:rPr lang="ru-RU" sz="1800" dirty="0" smtClean="0"/>
              <a:t>технологии мониторинга, сбора и обработки специальной информации, в том числе – процедур обработки специальной информации на различных </a:t>
            </a:r>
            <a:r>
              <a:rPr lang="ru-RU" sz="1800" dirty="0" smtClean="0"/>
              <a:t>этапах (п. 2.2.1. ТТЗ).</a:t>
            </a:r>
            <a:endParaRPr lang="ru-RU" sz="1800" dirty="0" smtClean="0"/>
          </a:p>
          <a:p>
            <a:pPr indent="449263" algn="just">
              <a:spcAft>
                <a:spcPts val="600"/>
              </a:spcAft>
            </a:pPr>
            <a:r>
              <a:rPr lang="ru-RU" sz="1800" dirty="0" smtClean="0"/>
              <a:t>Исследование </a:t>
            </a:r>
            <a:r>
              <a:rPr lang="ru-RU" sz="1800" dirty="0" smtClean="0"/>
              <a:t>возможности создания сквозной автоматизации процессов мониторинга, добычи и обработки специальной информации          и разработки соответствующих методов автоматизированной обработки специальной </a:t>
            </a:r>
            <a:r>
              <a:rPr lang="ru-RU" sz="1800" dirty="0" smtClean="0"/>
              <a:t>информации </a:t>
            </a:r>
            <a:r>
              <a:rPr lang="ru-RU" sz="1800" dirty="0" smtClean="0"/>
              <a:t>(п. </a:t>
            </a:r>
            <a:r>
              <a:rPr lang="ru-RU" sz="1800" dirty="0" smtClean="0"/>
              <a:t>2.2.2. </a:t>
            </a:r>
            <a:r>
              <a:rPr lang="ru-RU" sz="1800" dirty="0" smtClean="0"/>
              <a:t>ТТЗ</a:t>
            </a:r>
            <a:r>
              <a:rPr lang="ru-RU" sz="1800" dirty="0" smtClean="0"/>
              <a:t>). </a:t>
            </a:r>
            <a:endParaRPr lang="ru-RU" sz="1800" dirty="0" smtClean="0"/>
          </a:p>
          <a:p>
            <a:pPr indent="449263" algn="just">
              <a:spcAft>
                <a:spcPts val="600"/>
              </a:spcAft>
            </a:pPr>
            <a:r>
              <a:rPr lang="ru-RU" sz="1800" dirty="0" smtClean="0"/>
              <a:t>Разработка </a:t>
            </a:r>
            <a:r>
              <a:rPr lang="ru-RU" sz="1800" dirty="0" smtClean="0"/>
              <a:t>основных технических решений по созданию макета программно-аппаратного комплекса автоматизированной системы сбора информации специальными методами и средствами (далее – макет ПАК "Наставник</a:t>
            </a:r>
            <a:r>
              <a:rPr lang="ru-RU" sz="1800" dirty="0" smtClean="0"/>
              <a:t>") </a:t>
            </a:r>
            <a:r>
              <a:rPr lang="ru-RU" sz="1800" dirty="0" smtClean="0"/>
              <a:t>(п. </a:t>
            </a:r>
            <a:r>
              <a:rPr lang="ru-RU" sz="1800" dirty="0" smtClean="0"/>
              <a:t>2.2.3. </a:t>
            </a:r>
            <a:r>
              <a:rPr lang="ru-RU" sz="1800" dirty="0" smtClean="0"/>
              <a:t>ТТЗ</a:t>
            </a:r>
            <a:r>
              <a:rPr lang="ru-RU" sz="1800" dirty="0" smtClean="0"/>
              <a:t>).</a:t>
            </a:r>
            <a:endParaRPr lang="ru-RU" sz="1800" dirty="0" smtClean="0"/>
          </a:p>
          <a:p>
            <a:pPr indent="449263" algn="just">
              <a:spcAft>
                <a:spcPts val="600"/>
              </a:spcAft>
            </a:pPr>
            <a:r>
              <a:rPr lang="ru-RU" sz="1800" dirty="0" smtClean="0"/>
              <a:t>Создание </a:t>
            </a:r>
            <a:r>
              <a:rPr lang="ru-RU" sz="1800" dirty="0" smtClean="0"/>
              <a:t>макета ПАК "</a:t>
            </a:r>
            <a:r>
              <a:rPr lang="ru-RU" sz="1800" dirty="0" smtClean="0"/>
              <a:t>Наставник" (</a:t>
            </a:r>
            <a:r>
              <a:rPr lang="ru-RU" sz="1800" dirty="0" smtClean="0"/>
              <a:t>п. </a:t>
            </a:r>
            <a:r>
              <a:rPr lang="ru-RU" sz="1800" dirty="0" smtClean="0"/>
              <a:t>2.2.4. </a:t>
            </a:r>
            <a:r>
              <a:rPr lang="ru-RU" sz="1800" dirty="0" smtClean="0"/>
              <a:t>ТТЗ</a:t>
            </a:r>
            <a:r>
              <a:rPr lang="ru-RU" sz="1800" dirty="0" smtClean="0"/>
              <a:t>).</a:t>
            </a:r>
            <a:endParaRPr lang="ru-RU" sz="1800" dirty="0" smtClean="0"/>
          </a:p>
          <a:p>
            <a:pPr indent="449263" algn="just">
              <a:spcAft>
                <a:spcPts val="600"/>
              </a:spcAft>
            </a:pPr>
            <a:r>
              <a:rPr lang="ru-RU" sz="1800" dirty="0" smtClean="0"/>
              <a:t>Проведение </a:t>
            </a:r>
            <a:r>
              <a:rPr lang="ru-RU" sz="1800" dirty="0" smtClean="0"/>
              <a:t>испытаний макета ПАК "</a:t>
            </a:r>
            <a:r>
              <a:rPr lang="ru-RU" sz="1800" dirty="0" smtClean="0"/>
              <a:t>Наставник" </a:t>
            </a:r>
            <a:r>
              <a:rPr lang="ru-RU" sz="1800" dirty="0" smtClean="0"/>
              <a:t>(п. </a:t>
            </a:r>
            <a:r>
              <a:rPr lang="ru-RU" sz="1800" dirty="0" smtClean="0"/>
              <a:t>2.2.5. </a:t>
            </a:r>
            <a:r>
              <a:rPr lang="ru-RU" sz="1800" dirty="0" smtClean="0"/>
              <a:t>ТТЗ).</a:t>
            </a:r>
          </a:p>
          <a:p>
            <a:pPr indent="449263" algn="just">
              <a:spcAft>
                <a:spcPts val="600"/>
              </a:spcAft>
            </a:pPr>
            <a:r>
              <a:rPr lang="x-none" sz="1800" smtClean="0"/>
              <a:t>Разработка </a:t>
            </a:r>
            <a:r>
              <a:rPr lang="x-none" sz="1800" smtClean="0"/>
              <a:t>комплекта </a:t>
            </a:r>
            <a:r>
              <a:rPr lang="x-none" sz="1800" smtClean="0"/>
              <a:t>отчетной </a:t>
            </a:r>
            <a:r>
              <a:rPr lang="x-none" sz="1800" smtClean="0"/>
              <a:t>научно-технической</a:t>
            </a:r>
            <a:endParaRPr lang="ru-RU" sz="1800" dirty="0" smtClean="0"/>
          </a:p>
          <a:p>
            <a:pPr algn="just">
              <a:spcAft>
                <a:spcPts val="600"/>
              </a:spcAft>
            </a:pPr>
            <a:r>
              <a:rPr lang="x-none" sz="1800" smtClean="0"/>
              <a:t> </a:t>
            </a:r>
            <a:r>
              <a:rPr lang="x-none" sz="1800" smtClean="0"/>
              <a:t>документации (далее – </a:t>
            </a:r>
            <a:r>
              <a:rPr lang="x-none" sz="1800" smtClean="0"/>
              <a:t>ОНТД</a:t>
            </a:r>
            <a:r>
              <a:rPr lang="x-none" sz="1800" smtClean="0"/>
              <a:t>).</a:t>
            </a:r>
            <a:r>
              <a:rPr lang="ru-RU" sz="1800" dirty="0" smtClean="0"/>
              <a:t> </a:t>
            </a:r>
            <a:r>
              <a:rPr lang="ru-RU" sz="1800" dirty="0" smtClean="0"/>
              <a:t>(п. 2.2.5. ТТЗ).</a:t>
            </a:r>
          </a:p>
          <a:p>
            <a:pPr lvl="0" algn="just" defTabSz="266700">
              <a:spcAft>
                <a:spcPts val="1200"/>
              </a:spcAft>
              <a:buFontTx/>
              <a:buChar char="-"/>
              <a:tabLst>
                <a:tab pos="266700" algn="l"/>
              </a:tabLst>
            </a:pPr>
            <a:endParaRPr lang="ru-RU" sz="1800" b="1" dirty="0" smtClean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2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38676" y="908720"/>
            <a:ext cx="875380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indent="361950" algn="just">
              <a:spcAft>
                <a:spcPts val="1200"/>
              </a:spcAft>
            </a:pPr>
            <a:r>
              <a:rPr lang="ru-RU" sz="1800" b="1" dirty="0" smtClean="0"/>
              <a:t>1. Проведено </a:t>
            </a:r>
            <a:r>
              <a:rPr lang="ru-RU" sz="1800" b="1" dirty="0" smtClean="0"/>
              <a:t>комплексное исследование технологии мониторинга, сбора  и обработки специальной информации (п. 3.1.1 ТТЗ);</a:t>
            </a:r>
          </a:p>
          <a:p>
            <a:pPr lvl="0" indent="361950" algn="just">
              <a:spcAft>
                <a:spcPts val="1200"/>
              </a:spcAft>
            </a:pPr>
            <a:r>
              <a:rPr lang="ru-RU" sz="1800" b="1" dirty="0" smtClean="0"/>
              <a:t>2. Определены </a:t>
            </a:r>
            <a:r>
              <a:rPr lang="ru-RU" sz="1800" b="1" dirty="0" smtClean="0"/>
              <a:t>типовые процедуры и маршруты обработки специальной информации на различных этапах (мониторинг, сбор, первичный анализ, реализация, корректировка, координация)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(</a:t>
            </a:r>
            <a:r>
              <a:rPr lang="ru-RU" sz="1800" b="1" dirty="0" smtClean="0"/>
              <a:t>п. 3.1.2 ТТЗ);</a:t>
            </a:r>
          </a:p>
          <a:p>
            <a:pPr lvl="0" indent="361950" algn="just">
              <a:spcAft>
                <a:spcPts val="1200"/>
              </a:spcAft>
            </a:pPr>
            <a:r>
              <a:rPr lang="ru-RU" sz="1800" b="1" dirty="0" smtClean="0"/>
              <a:t>3. Разработана </a:t>
            </a:r>
            <a:r>
              <a:rPr lang="ru-RU" sz="1800" b="1" dirty="0" smtClean="0"/>
              <a:t>модель взаимодействия различных специальных программных средств при осуществлении технологических процедур сбора и обработки специальной информации на базе единого унифицированного формата представления информации (далее – ЕУФ) (п. 3.1.3 ТТЗ);</a:t>
            </a:r>
          </a:p>
          <a:p>
            <a:pPr lvl="0" indent="361950" algn="just">
              <a:spcAft>
                <a:spcPts val="1200"/>
              </a:spcAft>
            </a:pPr>
            <a:r>
              <a:rPr lang="ru-RU" sz="1800" b="1" dirty="0" smtClean="0"/>
              <a:t>4. Разработаны </a:t>
            </a:r>
            <a:r>
              <a:rPr lang="ru-RU" sz="1800" b="1" dirty="0" smtClean="0"/>
              <a:t>методы автоматизированной обработки специальной информации на различных этапах (п. 3.1.4 ТТЗ);</a:t>
            </a:r>
          </a:p>
          <a:p>
            <a:pPr lvl="0" indent="361950" algn="just">
              <a:spcAft>
                <a:spcPts val="1200"/>
              </a:spcAft>
            </a:pPr>
            <a:r>
              <a:rPr lang="ru-RU" sz="1800" b="1" dirty="0" smtClean="0"/>
              <a:t>5. Исследована </a:t>
            </a:r>
            <a:r>
              <a:rPr lang="ru-RU" sz="1800" b="1" dirty="0" smtClean="0"/>
              <a:t>возможность сквозной автоматизации процессов мониторинга, добычи и обработки специальной информации (п. 3.1.5 ТТЗ);</a:t>
            </a:r>
          </a:p>
          <a:p>
            <a:pPr lvl="0" indent="361950" algn="just">
              <a:spcAft>
                <a:spcPts val="0"/>
              </a:spcAft>
            </a:pPr>
            <a:r>
              <a:rPr lang="ru-RU" sz="1800" b="1" dirty="0" smtClean="0"/>
              <a:t>6. Создан </a:t>
            </a:r>
            <a:r>
              <a:rPr lang="ru-RU" sz="1800" b="1" dirty="0" smtClean="0"/>
              <a:t>фрагмент макет ПАК "</a:t>
            </a:r>
            <a:r>
              <a:rPr lang="ru-RU" sz="1800" b="1" dirty="0" smtClean="0"/>
              <a:t>Наставник« (</a:t>
            </a:r>
            <a:r>
              <a:rPr lang="ru-RU" sz="1800" b="1" dirty="0" smtClean="0"/>
              <a:t>в </a:t>
            </a:r>
            <a:r>
              <a:rPr lang="ru-RU" sz="1800" b="1" dirty="0" smtClean="0"/>
              <a:t>рамках</a:t>
            </a:r>
          </a:p>
          <a:p>
            <a:pPr lvl="0" algn="just">
              <a:spcAft>
                <a:spcPts val="0"/>
              </a:spcAft>
            </a:pPr>
            <a:r>
              <a:rPr lang="ru-RU" sz="1800" b="1" dirty="0" smtClean="0"/>
              <a:t> </a:t>
            </a:r>
            <a:r>
              <a:rPr lang="ru-RU" sz="1800" b="1" dirty="0" smtClean="0"/>
              <a:t>п. п. 3.1.6 ТТЗ).</a:t>
            </a:r>
          </a:p>
          <a:p>
            <a:pPr marL="457200" indent="-457200" algn="just">
              <a:spcAft>
                <a:spcPts val="1200"/>
              </a:spcAft>
            </a:pPr>
            <a:endParaRPr lang="ru-RU" sz="1800" dirty="0" smtClean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3666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Основные результаты 1 этапа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НИР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323528" y="1052736"/>
            <a:ext cx="8568952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indent="361950" algn="just">
              <a:spcAft>
                <a:spcPts val="600"/>
              </a:spcAft>
            </a:pPr>
            <a:r>
              <a:rPr lang="ru-RU" sz="1800" b="1" dirty="0" smtClean="0"/>
              <a:t>В результате   комплексного исследования </a:t>
            </a:r>
            <a:r>
              <a:rPr lang="ru-RU" sz="1800" b="1" dirty="0" smtClean="0"/>
              <a:t>технологии мониторинга, сбора  и обработки специальной информации (п. 3.1.1 ТТЗ</a:t>
            </a:r>
            <a:r>
              <a:rPr lang="ru-RU" sz="1800" b="1" dirty="0" smtClean="0"/>
              <a:t>):</a:t>
            </a:r>
          </a:p>
          <a:p>
            <a:pPr marL="361950" lvl="0" indent="265113" algn="just">
              <a:spcAft>
                <a:spcPts val="600"/>
              </a:spcAft>
              <a:buFont typeface="Arial" pitchFamily="34" charset="0"/>
              <a:buChar char="-"/>
            </a:pPr>
            <a:r>
              <a:rPr lang="ru-RU" sz="1800" dirty="0" smtClean="0"/>
              <a:t>определено </a:t>
            </a:r>
            <a:r>
              <a:rPr lang="ru-RU" sz="1800" dirty="0" smtClean="0"/>
              <a:t>содержание этапов исследуемой технологии;</a:t>
            </a:r>
          </a:p>
          <a:p>
            <a:pPr marL="361950" lvl="0" indent="265113" algn="just">
              <a:spcAft>
                <a:spcPts val="600"/>
              </a:spcAft>
              <a:buFont typeface="Arial" pitchFamily="34" charset="0"/>
              <a:buChar char="-"/>
            </a:pPr>
            <a:r>
              <a:rPr lang="ru-RU" sz="1800" dirty="0" smtClean="0"/>
              <a:t> определены </a:t>
            </a:r>
            <a:r>
              <a:rPr lang="ru-RU" sz="1800" dirty="0" smtClean="0"/>
              <a:t>состав и последовательность выполнения типовых процедур, реализуемых на различных этапах </a:t>
            </a:r>
            <a:r>
              <a:rPr lang="ru-RU" sz="1800" dirty="0" smtClean="0"/>
              <a:t>технологии;</a:t>
            </a:r>
          </a:p>
          <a:p>
            <a:pPr marL="361950" lvl="0" indent="265113" algn="just">
              <a:spcAft>
                <a:spcPts val="600"/>
              </a:spcAft>
              <a:buFont typeface="Arial" pitchFamily="34" charset="0"/>
              <a:buChar char="-"/>
            </a:pPr>
            <a:r>
              <a:rPr lang="ru-RU" sz="1800" dirty="0" smtClean="0"/>
              <a:t>определены </a:t>
            </a:r>
            <a:r>
              <a:rPr lang="ru-RU" sz="1800" dirty="0" smtClean="0"/>
              <a:t>виды и форматы входных и выходных данных, для которых предусмотрено наличие формализованного обмена с комплексами </a:t>
            </a:r>
            <a:r>
              <a:rPr lang="ru-RU" sz="1800" dirty="0" smtClean="0"/>
              <a:t>Заказчика;</a:t>
            </a:r>
          </a:p>
          <a:p>
            <a:pPr marL="361950" lvl="0" indent="265113" algn="just">
              <a:spcAft>
                <a:spcPts val="1200"/>
              </a:spcAft>
              <a:buFont typeface="Arial" pitchFamily="34" charset="0"/>
              <a:buChar char="-"/>
            </a:pPr>
            <a:r>
              <a:rPr lang="ru-RU" sz="1800" dirty="0" smtClean="0"/>
              <a:t>подготовлена </a:t>
            </a:r>
            <a:r>
              <a:rPr lang="ru-RU" sz="1800" dirty="0" smtClean="0"/>
              <a:t>схема исследуемой </a:t>
            </a:r>
            <a:r>
              <a:rPr lang="ru-RU" sz="1800" dirty="0" smtClean="0"/>
              <a:t>технологии.</a:t>
            </a:r>
          </a:p>
          <a:p>
            <a:pPr lvl="0" indent="361950" algn="just">
              <a:spcAft>
                <a:spcPts val="600"/>
              </a:spcAft>
            </a:pPr>
            <a:r>
              <a:rPr lang="ru-RU" sz="1800" b="1" dirty="0" smtClean="0"/>
              <a:t>На </a:t>
            </a:r>
            <a:r>
              <a:rPr lang="ru-RU" sz="1800" b="1" dirty="0" smtClean="0"/>
              <a:t>основе результатов исследования технологии мониторинга, сбора и обработки специальной информации в соответствии с  п. 3.1.2 ТТЗ</a:t>
            </a:r>
            <a:r>
              <a:rPr lang="ru-RU" sz="1800" b="1" dirty="0" smtClean="0"/>
              <a:t>:</a:t>
            </a:r>
          </a:p>
          <a:p>
            <a:pPr marL="361950" indent="265113" algn="just">
              <a:spcAft>
                <a:spcPts val="600"/>
              </a:spcAft>
              <a:buFont typeface="Arial" pitchFamily="34" charset="0"/>
              <a:buChar char="-"/>
            </a:pPr>
            <a:r>
              <a:rPr lang="ru-RU" sz="1800" dirty="0" smtClean="0"/>
              <a:t> определены типовые процедуры и маршруты обработки специальной информации на различных этапах (мониторинг, сбор, первичный анализ, реализация, корректировка, координация). </a:t>
            </a:r>
          </a:p>
          <a:p>
            <a:pPr marL="361950" indent="265113" algn="just">
              <a:spcAft>
                <a:spcPts val="600"/>
              </a:spcAft>
              <a:buFont typeface="Arial" pitchFamily="34" charset="0"/>
              <a:buChar char="-"/>
            </a:pPr>
            <a:r>
              <a:rPr lang="ru-RU" sz="1800" dirty="0" smtClean="0"/>
              <a:t>для управления типовыми процедурами обработки </a:t>
            </a:r>
            <a:r>
              <a:rPr lang="ru-RU" sz="1800" dirty="0" smtClean="0"/>
              <a:t>специальной </a:t>
            </a:r>
            <a:r>
              <a:rPr lang="ru-RU" sz="1800" dirty="0" smtClean="0"/>
              <a:t>информации  предложены задачи </a:t>
            </a:r>
            <a:r>
              <a:rPr lang="ru-RU" sz="1800" dirty="0" smtClean="0"/>
              <a:t>управления ОПО </a:t>
            </a:r>
            <a:r>
              <a:rPr lang="ru-RU" sz="1800" dirty="0" err="1" smtClean="0"/>
              <a:t>Atlassian</a:t>
            </a:r>
            <a:r>
              <a:rPr lang="ru-RU" sz="1800" dirty="0" smtClean="0"/>
              <a:t> JIRA.</a:t>
            </a:r>
          </a:p>
          <a:p>
            <a:pPr lvl="0" algn="just">
              <a:spcAft>
                <a:spcPts val="600"/>
              </a:spcAft>
              <a:buFontTx/>
              <a:buChar char="-"/>
            </a:pPr>
            <a:endParaRPr lang="ru-RU" sz="1800" b="1" dirty="0" smtClean="0"/>
          </a:p>
          <a:p>
            <a:pPr lvl="0" indent="361950" algn="just">
              <a:spcAft>
                <a:spcPts val="600"/>
              </a:spcAft>
            </a:pPr>
            <a:endParaRPr lang="ru-RU" sz="1800" b="1" dirty="0" smtClean="0"/>
          </a:p>
          <a:p>
            <a:pPr lvl="0" indent="361950" algn="just">
              <a:spcAft>
                <a:spcPts val="600"/>
              </a:spcAft>
            </a:pPr>
            <a:endParaRPr lang="ru-RU" sz="1800" b="1" dirty="0" smtClean="0"/>
          </a:p>
          <a:p>
            <a:pPr marL="457200" indent="-457200" algn="just">
              <a:spcAft>
                <a:spcPts val="600"/>
              </a:spcAft>
            </a:pPr>
            <a:endParaRPr lang="ru-RU" sz="1800" dirty="0" smtClean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3666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Комплексное исследование технологии, определение типовых процедур 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Основные результаты 1 этапа НИР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336647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Термины и определения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5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800700"/>
            <a:ext cx="8496944" cy="572464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lvl="1" indent="457200" algn="just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1800" b="1" dirty="0" smtClean="0">
                <a:cs typeface="Times New Roman" pitchFamily="18" charset="0"/>
              </a:rPr>
              <a:t>Технологическая информация (ТИ) </a:t>
            </a:r>
            <a:r>
              <a:rPr lang="ru-RU" sz="1800" dirty="0" smtClean="0">
                <a:cs typeface="Times New Roman" pitchFamily="18" charset="0"/>
              </a:rPr>
              <a:t>─ информация, используемая для обеспечения сбора специальной информации (СИ), которая включает</a:t>
            </a:r>
            <a:r>
              <a:rPr lang="en-US" sz="1800" dirty="0" smtClean="0">
                <a:cs typeface="Times New Roman" pitchFamily="18" charset="0"/>
              </a:rPr>
              <a:t>:</a:t>
            </a:r>
            <a:endParaRPr lang="ru-RU" sz="1800" dirty="0" smtClean="0">
              <a:cs typeface="Times New Roman" pitchFamily="18" charset="0"/>
            </a:endParaRPr>
          </a:p>
          <a:p>
            <a:pPr marL="447675" lvl="2" indent="457200"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ru-RU" sz="1800" b="1" dirty="0" smtClean="0">
                <a:cs typeface="Times New Roman" pitchFamily="18" charset="0"/>
              </a:rPr>
              <a:t>технологическую информацию из комплексов </a:t>
            </a:r>
            <a:r>
              <a:rPr lang="ru-RU" sz="1800" b="1" dirty="0" smtClean="0">
                <a:cs typeface="Times New Roman" pitchFamily="18" charset="0"/>
              </a:rPr>
              <a:t>Заказчика:</a:t>
            </a:r>
            <a:endParaRPr lang="ru-RU" sz="1800" b="1" dirty="0" smtClean="0">
              <a:cs typeface="Times New Roman" pitchFamily="18" charset="0"/>
            </a:endParaRPr>
          </a:p>
          <a:p>
            <a:pPr marL="904875" lvl="3" indent="4572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800" dirty="0" smtClean="0">
                <a:cs typeface="Times New Roman" pitchFamily="18" charset="0"/>
              </a:rPr>
              <a:t>учетные данные (УД) </a:t>
            </a:r>
            <a:r>
              <a:rPr lang="ru-RU" sz="1800" dirty="0" smtClean="0">
                <a:cs typeface="Times New Roman" pitchFamily="18" charset="0"/>
              </a:rPr>
              <a:t>адресов </a:t>
            </a:r>
            <a:r>
              <a:rPr lang="ru-RU" sz="1800" dirty="0" smtClean="0">
                <a:cs typeface="Times New Roman" pitchFamily="18" charset="0"/>
              </a:rPr>
              <a:t>электронной </a:t>
            </a:r>
            <a:r>
              <a:rPr lang="ru-RU" sz="1800" dirty="0" smtClean="0">
                <a:cs typeface="Times New Roman" pitchFamily="18" charset="0"/>
              </a:rPr>
              <a:t>почты (АЭП): </a:t>
            </a:r>
            <a:r>
              <a:rPr lang="ru-RU" sz="1800" dirty="0" smtClean="0">
                <a:cs typeface="Times New Roman" pitchFamily="18" charset="0"/>
              </a:rPr>
              <a:t>логин и пароль, </a:t>
            </a:r>
            <a:r>
              <a:rPr lang="en-US" sz="1800" dirty="0" smtClean="0">
                <a:cs typeface="Times New Roman" pitchFamily="18" charset="0"/>
              </a:rPr>
              <a:t>cookies</a:t>
            </a:r>
            <a:r>
              <a:rPr lang="ru-RU" sz="1800" dirty="0" smtClean="0">
                <a:cs typeface="Times New Roman" pitchFamily="18" charset="0"/>
              </a:rPr>
              <a:t>,  и т.п., выделенные из  материалов в формате ЕУФ и других </a:t>
            </a:r>
            <a:r>
              <a:rPr lang="ru-RU" sz="1800" dirty="0" smtClean="0">
                <a:cs typeface="Times New Roman" pitchFamily="18" charset="0"/>
              </a:rPr>
              <a:t>источников;</a:t>
            </a:r>
            <a:endParaRPr lang="ru-RU" sz="1800" dirty="0" smtClean="0">
              <a:cs typeface="Times New Roman" pitchFamily="18" charset="0"/>
            </a:endParaRPr>
          </a:p>
          <a:p>
            <a:pPr marL="904875" lvl="3" indent="4572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800" dirty="0" smtClean="0"/>
              <a:t>данные об актуальности реализованной СИ.</a:t>
            </a:r>
            <a:r>
              <a:rPr lang="ru-RU" sz="1800" b="1" dirty="0" smtClean="0"/>
              <a:t> </a:t>
            </a:r>
            <a:endParaRPr lang="ru-RU" sz="1800" b="1" dirty="0" smtClean="0">
              <a:cs typeface="Times New Roman" pitchFamily="18" charset="0"/>
            </a:endParaRPr>
          </a:p>
          <a:p>
            <a:pPr marL="447675" lvl="2" indent="457200"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ru-RU" sz="1800" b="1" dirty="0" smtClean="0">
                <a:cs typeface="Times New Roman" pitchFamily="18" charset="0"/>
              </a:rPr>
              <a:t>дополнительную технологическую </a:t>
            </a:r>
            <a:r>
              <a:rPr lang="ru-RU" sz="1800" b="1" dirty="0" smtClean="0">
                <a:cs typeface="Times New Roman" pitchFamily="18" charset="0"/>
              </a:rPr>
              <a:t>информацию, </a:t>
            </a:r>
            <a:r>
              <a:rPr lang="ru-RU" sz="1800" b="1" dirty="0" smtClean="0">
                <a:cs typeface="Times New Roman" pitchFamily="18" charset="0"/>
              </a:rPr>
              <a:t>собираемую средствами разрабатываемого макета:</a:t>
            </a:r>
          </a:p>
          <a:p>
            <a:pPr marL="904875" lvl="3" indent="4572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800" dirty="0" smtClean="0">
                <a:cs typeface="Times New Roman" pitchFamily="18" charset="0"/>
              </a:rPr>
              <a:t> статусы пригодности УД;</a:t>
            </a:r>
          </a:p>
          <a:p>
            <a:pPr marL="904875" lvl="3" indent="4572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800" dirty="0" smtClean="0">
                <a:cs typeface="Times New Roman" pitchFamily="18" charset="0"/>
              </a:rPr>
              <a:t> конфигурационные параметры </a:t>
            </a:r>
            <a:r>
              <a:rPr lang="ru-RU" sz="1800" dirty="0" smtClean="0">
                <a:cs typeface="Times New Roman" pitchFamily="18" charset="0"/>
              </a:rPr>
              <a:t>серверов </a:t>
            </a:r>
            <a:r>
              <a:rPr lang="ru-RU" sz="1800" dirty="0" smtClean="0">
                <a:cs typeface="Times New Roman" pitchFamily="18" charset="0"/>
              </a:rPr>
              <a:t>почтовых систем </a:t>
            </a:r>
            <a:r>
              <a:rPr lang="ru-RU" sz="1800" dirty="0" smtClean="0">
                <a:cs typeface="Times New Roman" pitchFamily="18" charset="0"/>
              </a:rPr>
              <a:t>(</a:t>
            </a:r>
            <a:r>
              <a:rPr lang="ru-RU" sz="1800" dirty="0" smtClean="0"/>
              <a:t>КППС</a:t>
            </a:r>
            <a:r>
              <a:rPr lang="ru-RU" sz="1800" dirty="0" smtClean="0">
                <a:cs typeface="Times New Roman" pitchFamily="18" charset="0"/>
              </a:rPr>
              <a:t>) (хосты</a:t>
            </a:r>
            <a:r>
              <a:rPr lang="en-US" sz="1800" dirty="0" smtClean="0">
                <a:cs typeface="Times New Roman" pitchFamily="18" charset="0"/>
              </a:rPr>
              <a:t>, </a:t>
            </a:r>
            <a:r>
              <a:rPr lang="ru-RU" sz="1800" dirty="0" smtClean="0">
                <a:cs typeface="Times New Roman" pitchFamily="18" charset="0"/>
              </a:rPr>
              <a:t>протоколы, порты, параметры </a:t>
            </a:r>
            <a:r>
              <a:rPr lang="en-US" sz="1800" dirty="0" smtClean="0">
                <a:cs typeface="Times New Roman" pitchFamily="18" charset="0"/>
              </a:rPr>
              <a:t>cookies</a:t>
            </a:r>
            <a:r>
              <a:rPr lang="ru-RU" sz="1800" dirty="0" smtClean="0">
                <a:cs typeface="Times New Roman" pitchFamily="18" charset="0"/>
              </a:rPr>
              <a:t>), статусы ПС</a:t>
            </a:r>
            <a:r>
              <a:rPr lang="en-US" sz="1800" dirty="0" smtClean="0">
                <a:cs typeface="Times New Roman" pitchFamily="18" charset="0"/>
              </a:rPr>
              <a:t>;</a:t>
            </a:r>
            <a:endParaRPr lang="ru-RU" sz="1800" dirty="0" smtClean="0">
              <a:cs typeface="Times New Roman" pitchFamily="18" charset="0"/>
            </a:endParaRPr>
          </a:p>
          <a:p>
            <a:pPr marL="904875" lvl="3" indent="4572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800" dirty="0" smtClean="0">
                <a:cs typeface="Times New Roman" pitchFamily="18" charset="0"/>
              </a:rPr>
              <a:t>  статистика </a:t>
            </a:r>
            <a:r>
              <a:rPr lang="ru-RU" sz="1800" dirty="0" smtClean="0">
                <a:cs typeface="Times New Roman" pitchFamily="18" charset="0"/>
              </a:rPr>
              <a:t>АЭП (</a:t>
            </a:r>
            <a:r>
              <a:rPr lang="ru-RU" sz="1800" dirty="0" smtClean="0">
                <a:cs typeface="Times New Roman" pitchFamily="18" charset="0"/>
              </a:rPr>
              <a:t>количество </a:t>
            </a:r>
            <a:r>
              <a:rPr lang="ru-RU" sz="1800" dirty="0" smtClean="0">
                <a:cs typeface="Times New Roman" pitchFamily="18" charset="0"/>
              </a:rPr>
              <a:t>загруженных/ не загруженных сообщений ЭПА);</a:t>
            </a:r>
          </a:p>
          <a:p>
            <a:pPr marL="904875" lvl="3" indent="457200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u-RU" sz="1800" dirty="0" smtClean="0">
                <a:cs typeface="Times New Roman" pitchFamily="18" charset="0"/>
              </a:rPr>
              <a:t> статусы СИ (история сбора СИ с </a:t>
            </a:r>
            <a:r>
              <a:rPr lang="ru-RU" sz="1800" dirty="0" smtClean="0">
                <a:cs typeface="Times New Roman" pitchFamily="18" charset="0"/>
              </a:rPr>
              <a:t>АЭП );</a:t>
            </a:r>
            <a:endParaRPr lang="ru-RU" sz="1800" dirty="0" smtClean="0">
              <a:cs typeface="Times New Roman" pitchFamily="18" charset="0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ru-RU" sz="1800" b="1" dirty="0" smtClean="0">
                <a:cs typeface="Times New Roman" pitchFamily="18" charset="0"/>
              </a:rPr>
              <a:t>2. Специальная информация (СИ) </a:t>
            </a:r>
            <a:r>
              <a:rPr lang="ru-RU" sz="1800" dirty="0" smtClean="0">
                <a:cs typeface="Times New Roman" pitchFamily="18" charset="0"/>
              </a:rPr>
              <a:t>─ почтовые сообщения </a:t>
            </a:r>
            <a:endParaRPr lang="ru-RU" sz="1800" dirty="0" smtClean="0">
              <a:cs typeface="Times New Roman" pitchFamily="18" charset="0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ru-RU" sz="1800" dirty="0" smtClean="0">
                <a:cs typeface="Times New Roman" pitchFamily="18" charset="0"/>
              </a:rPr>
              <a:t>и </a:t>
            </a:r>
            <a:r>
              <a:rPr lang="ru-RU" sz="1800" dirty="0" smtClean="0">
                <a:cs typeface="Times New Roman" pitchFamily="18" charset="0"/>
              </a:rPr>
              <a:t>вложения к ним, полученные  с использованием ТИ.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Комплексное исследование технологии, определение типовых процедур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404664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Этапы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технологии сбора и обработки специальной информации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6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19307234"/>
              </p:ext>
            </p:extLst>
          </p:nvPr>
        </p:nvGraphicFramePr>
        <p:xfrm>
          <a:off x="251520" y="1220065"/>
          <a:ext cx="8712968" cy="516126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56184"/>
                <a:gridCol w="7056784"/>
              </a:tblGrid>
              <a:tr h="60730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8A3310"/>
                          </a:solidFill>
                        </a:rPr>
                        <a:t>Название этапа</a:t>
                      </a:r>
                      <a:endParaRPr lang="ru-RU" sz="180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8A3310"/>
                          </a:solidFill>
                        </a:rPr>
                        <a:t>Содержание этапа</a:t>
                      </a:r>
                      <a:endParaRPr lang="ru-RU" sz="180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8675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Координация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Взаимодействие с поставщиками  ТИ  в формате ЕУФ, необходимой для организации сбора СИ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Взаимодействие с получателями СИ, которые передают информацию об ее актуальности.</a:t>
                      </a:r>
                      <a:endParaRPr lang="ru-RU" sz="1600" dirty="0"/>
                    </a:p>
                  </a:txBody>
                  <a:tcPr/>
                </a:tc>
              </a:tr>
              <a:tr h="68410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Мониторинг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Мониторинга поступления ТИ в формате ЕУФ из комплексов Заказчика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Загрузка ТИ в формате ЕУФ и выделение из нее учетных данных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hlinkClick r:id=""/>
                      </a:endParaRPr>
                    </a:p>
                  </a:txBody>
                  <a:tcPr/>
                </a:tc>
              </a:tr>
              <a:tr h="5665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Сбор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buNone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Сбор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обработка дополнительной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ТИ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Сбор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обработка СИ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hlinkClick r:id=""/>
                      </a:endParaRPr>
                    </a:p>
                  </a:txBody>
                  <a:tcPr/>
                </a:tc>
              </a:tr>
              <a:tr h="68410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Первичный анализ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Анализ результатов сбора СИ с исключением СИ,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представляющей интереса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Классификация СИ  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дополнение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 признакам ЕУФ 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841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Реализация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Отбор СИ для выгрузки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Выгрузка СИ для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оформления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отправки  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потребителям</a:t>
                      </a:r>
                      <a:endParaRPr lang="ru-RU" sz="1600" dirty="0"/>
                    </a:p>
                  </a:txBody>
                  <a:tcPr/>
                </a:tc>
              </a:tr>
              <a:tr h="6841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Корректировка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Корректировка правил сбора СИ на основе результатов первичного анализа, а также  информации об актуальности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реализованной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Комплексное исследование технологии, определение типовых процедур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7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260648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Схема и процедуры технологии 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Комплексное исследование технологии, определение типовых процедур 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95536" y="836712"/>
          <a:ext cx="8064896" cy="5728672"/>
        </p:xfrm>
        <a:graphic>
          <a:graphicData uri="http://schemas.openxmlformats.org/presentationml/2006/ole">
            <p:oleObj spid="_x0000_s1026" name="Visio" r:id="rId4" imgW="14970768" imgH="1056315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336647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Модель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взаимодействия различных специальных программных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средств 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800" b="1" dirty="0" smtClean="0">
                <a:solidFill>
                  <a:schemeClr val="bg1"/>
                </a:solidFill>
                <a:latin typeface="Arial" pitchFamily="34" charset="0"/>
              </a:rPr>
              <a:t>8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Основные результаты 1 этапа НИР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268761"/>
            <a:ext cx="8496944" cy="57861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lvl="1"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/>
              <a:t>В соответствии с  п. 3.1.3 выполнена разработка модели взаимодействия различных специальных программных средств:</a:t>
            </a:r>
          </a:p>
          <a:p>
            <a:pPr marL="361950" lvl="1" indent="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-"/>
            </a:pPr>
            <a:r>
              <a:rPr lang="ru-RU" sz="1800" dirty="0" smtClean="0"/>
              <a:t>определен состав макета ПАК, включающий программное обеспечение (ОПО и СПО) и информационные массивы (базы данных и файловые хранилища):</a:t>
            </a:r>
          </a:p>
          <a:p>
            <a:pPr marL="361950" lvl="1" indent="176213" algn="just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-"/>
            </a:pPr>
            <a:r>
              <a:rPr lang="ru-RU" sz="1800" dirty="0" smtClean="0"/>
              <a:t>разработана </a:t>
            </a:r>
            <a:r>
              <a:rPr lang="ru-RU" sz="1800" dirty="0" smtClean="0"/>
              <a:t>модель взаимодействия различных специальных программных </a:t>
            </a:r>
            <a:r>
              <a:rPr lang="ru-RU" sz="1800" dirty="0" smtClean="0"/>
              <a:t>средств:</a:t>
            </a:r>
          </a:p>
          <a:p>
            <a:pPr marL="538163" lvl="2" algn="just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а) модель взаимодействия СПС, входящих в состав макета </a:t>
            </a:r>
            <a:r>
              <a:rPr lang="ru-RU" sz="1800" dirty="0" smtClean="0"/>
              <a:t>ПАК;</a:t>
            </a:r>
            <a:endParaRPr lang="ru-RU" sz="1800" dirty="0" smtClean="0"/>
          </a:p>
          <a:p>
            <a:pPr marL="538163" lvl="2" algn="just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б) модель взаимодействия СПС макета ПАК с СПС Заказчика</a:t>
            </a:r>
            <a:r>
              <a:rPr lang="ru-RU" sz="1800" dirty="0" smtClean="0"/>
              <a:t>.</a:t>
            </a:r>
            <a:endParaRPr lang="ru-RU" sz="1800" dirty="0" smtClean="0"/>
          </a:p>
          <a:p>
            <a:pPr marL="0" lvl="1" indent="457200" algn="just">
              <a:spcBef>
                <a:spcPts val="600"/>
              </a:spcBef>
              <a:spcAft>
                <a:spcPts val="600"/>
              </a:spcAft>
            </a:pPr>
            <a:endParaRPr lang="ru-RU" sz="1800" dirty="0" smtClean="0"/>
          </a:p>
          <a:p>
            <a:pPr marL="0" lvl="1" indent="457200" algn="just">
              <a:spcBef>
                <a:spcPts val="600"/>
              </a:spcBef>
              <a:spcAft>
                <a:spcPts val="600"/>
              </a:spcAft>
            </a:pPr>
            <a:endParaRPr lang="ru-RU" sz="1800" dirty="0" smtClean="0"/>
          </a:p>
          <a:p>
            <a:pPr marL="0" lvl="1" indent="457200" algn="just">
              <a:spcBef>
                <a:spcPts val="600"/>
              </a:spcBef>
              <a:spcAft>
                <a:spcPts val="600"/>
              </a:spcAft>
            </a:pPr>
            <a:r>
              <a:rPr lang="ru-RU" sz="1800" dirty="0" smtClean="0"/>
              <a:t> </a:t>
            </a:r>
          </a:p>
          <a:p>
            <a:pPr marL="0" lvl="1" indent="457200" algn="just">
              <a:spcBef>
                <a:spcPts val="600"/>
              </a:spcBef>
              <a:spcAft>
                <a:spcPts val="600"/>
              </a:spcAft>
            </a:pPr>
            <a:endParaRPr lang="ru-RU" sz="1800" dirty="0" smtClean="0"/>
          </a:p>
          <a:p>
            <a:pPr marL="0" lvl="1" indent="457200" algn="just">
              <a:spcBef>
                <a:spcPts val="600"/>
              </a:spcBef>
              <a:spcAft>
                <a:spcPts val="600"/>
              </a:spcAft>
            </a:pPr>
            <a:endParaRPr lang="ru-RU" sz="1800" dirty="0" smtClean="0"/>
          </a:p>
          <a:p>
            <a:pPr marL="0" lvl="1" indent="457200" algn="just">
              <a:spcBef>
                <a:spcPts val="600"/>
              </a:spcBef>
              <a:spcAft>
                <a:spcPts val="600"/>
              </a:spcAft>
            </a:pPr>
            <a:endParaRPr lang="ru-RU" sz="1800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336647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Закрытый контур макета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ПАК «Наставник»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9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Модель взаимодействия различных специальных программных средств 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827584" y="844882"/>
          <a:ext cx="7868709" cy="5752470"/>
        </p:xfrm>
        <a:graphic>
          <a:graphicData uri="http://schemas.openxmlformats.org/presentationml/2006/ole">
            <p:oleObj spid="_x0000_s2050" name="Visio" r:id="rId4" imgW="19221850" imgH="1660727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Шаблон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5CB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5CB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блон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28714</TotalTime>
  <Words>1410</Words>
  <Application>Microsoft Office PowerPoint</Application>
  <PresentationFormat>Экран (4:3)</PresentationFormat>
  <Paragraphs>182</Paragraphs>
  <Slides>18</Slides>
  <Notes>17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Шаблон</vt:lpstr>
      <vt:lpstr>Документ Microsoft Office Visio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 Краюшкин</dc:creator>
  <cp:lastModifiedBy>permyakovr</cp:lastModifiedBy>
  <cp:revision>2735</cp:revision>
  <dcterms:created xsi:type="dcterms:W3CDTF">2004-08-30T16:01:02Z</dcterms:created>
  <dcterms:modified xsi:type="dcterms:W3CDTF">2013-12-05T16:45:16Z</dcterms:modified>
</cp:coreProperties>
</file>